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ms-office.legacyDiagramTex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06/relationships/legacyDocTextInfo" Target="legacyDocTextInfo.bin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7D291-3A11-45D8-9601-D1FF6B84045E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B67E9-33A4-4C42-BD43-CB0DD506A8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C8420B-6E01-4BD5-909F-50B3E9148F47}" type="slidenum">
              <a:rPr lang="en-US"/>
              <a:pPr/>
              <a:t>1</a:t>
            </a:fld>
            <a:endParaRPr lang="en-US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4332FE-2DFC-4533-B46B-27A27D1A4CF1}" type="slidenum">
              <a:rPr lang="en-US"/>
              <a:pPr/>
              <a:t>10</a:t>
            </a:fld>
            <a:endParaRPr lang="en-US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A4284E-FE89-4704-9C86-57F206F45B9D}" type="slidenum">
              <a:rPr lang="en-US"/>
              <a:pPr/>
              <a:t>11</a:t>
            </a:fld>
            <a:endParaRPr lang="en-US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4433F7-A822-4BE6-BEA1-7E2E72A534B4}" type="slidenum">
              <a:rPr lang="en-US"/>
              <a:pPr/>
              <a:t>12</a:t>
            </a:fld>
            <a:endParaRPr lang="en-US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2EDA6D-BE19-48A1-8C5D-E7873EE04683}" type="slidenum">
              <a:rPr lang="en-US"/>
              <a:pPr/>
              <a:t>13</a:t>
            </a:fld>
            <a:endParaRPr lang="en-US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F36A13-C221-4EA0-9756-04F526F3DA28}" type="slidenum">
              <a:rPr lang="en-US"/>
              <a:pPr/>
              <a:t>14</a:t>
            </a:fld>
            <a:endParaRPr lang="en-US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823470-960E-41EF-8296-E13B836EA32F}" type="slidenum">
              <a:rPr lang="en-US"/>
              <a:pPr/>
              <a:t>15</a:t>
            </a:fld>
            <a:endParaRPr lang="en-US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9480DA-F89E-43B3-A343-E84042507FFB}" type="slidenum">
              <a:rPr lang="en-US"/>
              <a:pPr/>
              <a:t>16</a:t>
            </a:fld>
            <a:endParaRPr lang="en-US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41CB56-D119-49AD-B348-201073995CC6}" type="slidenum">
              <a:rPr lang="en-US"/>
              <a:pPr/>
              <a:t>17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DA9B0D-B579-4455-83C1-5BE99513D4F2}" type="slidenum">
              <a:rPr lang="en-US"/>
              <a:pPr/>
              <a:t>18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7025A5-153F-4489-B2B4-6B4D584FA33A}" type="slidenum">
              <a:rPr lang="en-US"/>
              <a:pPr/>
              <a:t>19</a:t>
            </a:fld>
            <a:endParaRPr lang="en-US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769806-1C24-447C-A2D0-3D2D00854657}" type="slidenum">
              <a:rPr lang="en-US"/>
              <a:pPr/>
              <a:t>2</a:t>
            </a:fld>
            <a:endParaRPr lang="en-US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6C0EE1-C2DA-47AF-9DC4-26894076D709}" type="slidenum">
              <a:rPr lang="en-US"/>
              <a:pPr/>
              <a:t>20</a:t>
            </a:fld>
            <a:endParaRPr 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B8A18E-4CEB-4361-95F4-E77267D77E31}" type="slidenum">
              <a:rPr lang="en-US"/>
              <a:pPr/>
              <a:t>3</a:t>
            </a:fld>
            <a:endParaRPr lang="en-US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1AE478-BB04-44E5-BAA6-EF09E6F04A27}" type="slidenum">
              <a:rPr lang="en-US"/>
              <a:pPr/>
              <a:t>4</a:t>
            </a:fld>
            <a:endParaRPr lang="en-US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145873-D139-46C8-905F-D8D0684823DF}" type="slidenum">
              <a:rPr lang="en-US"/>
              <a:pPr/>
              <a:t>5</a:t>
            </a:fld>
            <a:endParaRPr lang="en-US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72A118-726A-4390-954E-208E8A052E1D}" type="slidenum">
              <a:rPr lang="en-US"/>
              <a:pPr/>
              <a:t>6</a:t>
            </a:fld>
            <a:endParaRPr lang="en-US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79EC7A-FDE4-4F65-B85A-4F35E2A497CC}" type="slidenum">
              <a:rPr lang="en-US"/>
              <a:pPr/>
              <a:t>7</a:t>
            </a:fld>
            <a:endParaRPr lang="en-US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418370-13AB-487F-9C77-B560B17BCBE0}" type="slidenum">
              <a:rPr lang="en-US"/>
              <a:pPr/>
              <a:t>8</a:t>
            </a:fld>
            <a:endParaRPr lang="en-US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A580AD-6286-4EFE-AECE-6E7045A4D54F}" type="slidenum">
              <a:rPr lang="en-US"/>
              <a:pPr/>
              <a:t>9</a:t>
            </a:fld>
            <a:endParaRPr lang="en-US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F2D0D-D4FE-4CE6-A20B-F7DA5BE46E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3E12C-6AC3-4656-82E8-561037A90D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77724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3941763"/>
            <a:ext cx="77724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C52D7-6DE9-40F1-AEC6-F6A5DC3797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22891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IE" b="1" dirty="0" smtClean="0"/>
              <a:t>Bacterial Nutrition and ECONOMIC </a:t>
            </a:r>
            <a:r>
              <a:rPr lang="en-IE" b="1" dirty="0" smtClean="0"/>
              <a:t>IMPORTANCE</a:t>
            </a:r>
            <a:br>
              <a:rPr lang="en-IE" b="1" dirty="0" smtClean="0"/>
            </a:br>
            <a:r>
              <a:rPr lang="en-IE" b="1" dirty="0" smtClean="0"/>
              <a:t/>
            </a:r>
            <a:br>
              <a:rPr lang="en-IE" b="1" dirty="0" smtClean="0"/>
            </a:br>
            <a:r>
              <a:rPr lang="en-IE" b="1" dirty="0" smtClean="0"/>
              <a:t/>
            </a:r>
            <a:br>
              <a:rPr lang="en-IE" b="1" dirty="0" smtClean="0"/>
            </a:br>
            <a:r>
              <a:rPr lang="en-IE" b="1" dirty="0" smtClean="0"/>
              <a:t>DR.SONAL MISHRA</a:t>
            </a:r>
            <a:endParaRPr lang="en-US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4" name="Text Box 4"/>
          <p:cNvSpPr txBox="1">
            <a:spLocks noChangeArrowheads="1"/>
          </p:cNvSpPr>
          <p:nvPr/>
        </p:nvSpPr>
        <p:spPr bwMode="auto">
          <a:xfrm>
            <a:off x="381000" y="381000"/>
            <a:ext cx="548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IE" sz="2800" b="1">
                <a:solidFill>
                  <a:srgbClr val="CC0000"/>
                </a:solidFill>
              </a:rPr>
              <a:t>Temperature</a:t>
            </a:r>
            <a:endParaRPr lang="en-US" sz="2800" b="1">
              <a:solidFill>
                <a:srgbClr val="CC0000"/>
              </a:solidFill>
            </a:endParaRPr>
          </a:p>
        </p:txBody>
      </p:sp>
      <p:sp>
        <p:nvSpPr>
          <p:cNvPr id="168966" name="Text Box 6"/>
          <p:cNvSpPr txBox="1">
            <a:spLocks noChangeArrowheads="1"/>
          </p:cNvSpPr>
          <p:nvPr/>
        </p:nvSpPr>
        <p:spPr bwMode="auto">
          <a:xfrm>
            <a:off x="228600" y="1371600"/>
            <a:ext cx="9144000" cy="247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IE" sz="2400"/>
              <a:t>	</a:t>
            </a:r>
            <a:r>
              <a:rPr lang="en-IE" sz="2600"/>
              <a:t>Most bacteria grow well between 20</a:t>
            </a:r>
            <a:r>
              <a:rPr lang="en-US" sz="2600">
                <a:cs typeface="Arial" charset="0"/>
              </a:rPr>
              <a:t>°C and 30°C.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IE" sz="2600">
                <a:cs typeface="Arial" charset="0"/>
              </a:rPr>
              <a:t>	Some can tolerate much higher temperatures 	without their enzymes becoming denatured.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IE" sz="2600">
                <a:cs typeface="Arial" charset="0"/>
              </a:rPr>
              <a:t>	Low temperatures slow down the rate of reaction 	of 	enzymes resulting in slower growth.</a:t>
            </a:r>
            <a:endParaRPr lang="en-US" sz="2600">
              <a:cs typeface="Arial" charset="0"/>
            </a:endParaRPr>
          </a:p>
        </p:txBody>
      </p:sp>
      <p:sp>
        <p:nvSpPr>
          <p:cNvPr id="168967" name="Text Box 7"/>
          <p:cNvSpPr txBox="1">
            <a:spLocks noChangeArrowheads="1"/>
          </p:cNvSpPr>
          <p:nvPr/>
        </p:nvSpPr>
        <p:spPr bwMode="auto">
          <a:xfrm>
            <a:off x="304800" y="5181600"/>
            <a:ext cx="8839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IE" sz="2800"/>
              <a:t>	</a:t>
            </a:r>
            <a:r>
              <a:rPr lang="en-IE" sz="2600"/>
              <a:t>If a bacterium is placed in an unsuitable pH its 	enzymes will become denatured.</a:t>
            </a:r>
            <a:endParaRPr lang="en-US" sz="2600">
              <a:cs typeface="Arial" charset="0"/>
            </a:endParaRPr>
          </a:p>
        </p:txBody>
      </p:sp>
      <p:sp>
        <p:nvSpPr>
          <p:cNvPr id="168968" name="Text Box 8"/>
          <p:cNvSpPr txBox="1">
            <a:spLocks noChangeArrowheads="1"/>
          </p:cNvSpPr>
          <p:nvPr/>
        </p:nvSpPr>
        <p:spPr bwMode="auto">
          <a:xfrm>
            <a:off x="457200" y="41148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IE" sz="2800" b="1">
                <a:solidFill>
                  <a:srgbClr val="CC0000"/>
                </a:solidFill>
              </a:rPr>
              <a:t>pH</a:t>
            </a:r>
            <a:endParaRPr lang="en-US" sz="2800" b="1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16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8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4" grpId="0"/>
      <p:bldP spid="168966" grpId="0"/>
      <p:bldP spid="168967" grpId="0"/>
      <p:bldP spid="16896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 eaLnBrk="1" hangingPunct="1">
              <a:buFontTx/>
              <a:buAutoNum type="arabicPeriod"/>
            </a:pPr>
            <a:r>
              <a:rPr lang="en-IE" smtClean="0"/>
              <a:t>Temperature</a:t>
            </a:r>
            <a:endParaRPr lang="en-US" smtClean="0"/>
          </a:p>
        </p:txBody>
      </p:sp>
      <p:sp>
        <p:nvSpPr>
          <p:cNvPr id="32870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696200" cy="4530725"/>
          </a:xfrm>
        </p:spPr>
        <p:txBody>
          <a:bodyPr/>
          <a:lstStyle/>
          <a:p>
            <a:pPr eaLnBrk="1" hangingPunct="1"/>
            <a:r>
              <a:rPr lang="en-IE" smtClean="0"/>
              <a:t>Most bacteria grow well between 20</a:t>
            </a:r>
            <a:r>
              <a:rPr lang="en-US" smtClean="0"/>
              <a:t>°C and 30°C.</a:t>
            </a:r>
          </a:p>
          <a:p>
            <a:pPr eaLnBrk="1" hangingPunct="1"/>
            <a:r>
              <a:rPr lang="en-IE" smtClean="0"/>
              <a:t>Some can tolerate much higher temperatures without their enzymes becoming denatured.</a:t>
            </a:r>
          </a:p>
          <a:p>
            <a:pPr eaLnBrk="1" hangingPunct="1"/>
            <a:r>
              <a:rPr lang="en-IE" smtClean="0"/>
              <a:t>Low temperatures slow down the rate of reaction of enzymes resulting in slower growth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8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8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8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70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 eaLnBrk="1" hangingPunct="1">
              <a:buFontTx/>
              <a:buAutoNum type="arabicPeriod" startAt="2"/>
            </a:pPr>
            <a:r>
              <a:rPr lang="en-IE" smtClean="0"/>
              <a:t>pH</a:t>
            </a:r>
            <a:endParaRPr lang="en-US" smtClean="0"/>
          </a:p>
        </p:txBody>
      </p:sp>
      <p:sp>
        <p:nvSpPr>
          <p:cNvPr id="330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smtClean="0"/>
              <a:t>If a bacterium is placed in an unsuitable pH its enzymes will become denatured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0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75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 eaLnBrk="1" hangingPunct="1">
              <a:buFontTx/>
              <a:buAutoNum type="arabicPeriod" startAt="3"/>
            </a:pPr>
            <a:r>
              <a:rPr lang="en-IE" smtClean="0"/>
              <a:t>Oxygen concentration</a:t>
            </a:r>
            <a:endParaRPr lang="en-US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IE" b="1" smtClean="0"/>
              <a:t>Aerobic bacteria</a:t>
            </a:r>
            <a:r>
              <a:rPr lang="en-IE" smtClean="0"/>
              <a:t> require oxygen for respiration e.g. </a:t>
            </a:r>
            <a:r>
              <a:rPr lang="en-IE" i="1" smtClean="0"/>
              <a:t>Streptococcus</a:t>
            </a:r>
            <a:endParaRPr lang="en-IE" smtClean="0"/>
          </a:p>
          <a:p>
            <a:pPr eaLnBrk="1" hangingPunct="1"/>
            <a:r>
              <a:rPr lang="en-IE" smtClean="0"/>
              <a:t>This is why oxygen is sometimes bubbled through bioreactors</a:t>
            </a:r>
            <a:endParaRPr lang="en-US" smtClean="0"/>
          </a:p>
        </p:txBody>
      </p:sp>
      <p:pic>
        <p:nvPicPr>
          <p:cNvPr id="44036" name="Picture 5" descr="Bioreacto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76800" y="2049512"/>
            <a:ext cx="3810000" cy="3632101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 eaLnBrk="1" hangingPunct="1">
              <a:buFontTx/>
              <a:buAutoNum type="arabicPeriod" startAt="3"/>
            </a:pPr>
            <a:r>
              <a:rPr lang="en-IE" smtClean="0"/>
              <a:t>Oxygen concentration</a:t>
            </a:r>
            <a:endParaRPr lang="en-US" smtClean="0"/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IE" b="1" smtClean="0"/>
              <a:t>Anaerobic bacteria </a:t>
            </a:r>
            <a:r>
              <a:rPr lang="en-IE" smtClean="0"/>
              <a:t>do not require oxygen to respire</a:t>
            </a:r>
          </a:p>
          <a:p>
            <a:pPr lvl="1" eaLnBrk="1" hangingPunct="1">
              <a:lnSpc>
                <a:spcPct val="90000"/>
              </a:lnSpc>
            </a:pPr>
            <a:r>
              <a:rPr lang="en-IE" sz="2800" b="1" smtClean="0"/>
              <a:t>Facultative anaerobes</a:t>
            </a:r>
            <a:r>
              <a:rPr lang="en-IE" sz="2800" smtClean="0"/>
              <a:t> can respire with or without oxygen e.g. </a:t>
            </a:r>
            <a:r>
              <a:rPr lang="en-IE" sz="2800" i="1" smtClean="0"/>
              <a:t>E.Coli </a:t>
            </a:r>
            <a:r>
              <a:rPr lang="en-IE" sz="2800" smtClean="0"/>
              <a:t>(found in intestines)</a:t>
            </a:r>
            <a:endParaRPr lang="en-IE" sz="2800" i="1" smtClean="0"/>
          </a:p>
          <a:p>
            <a:pPr lvl="1" eaLnBrk="1" hangingPunct="1">
              <a:lnSpc>
                <a:spcPct val="90000"/>
              </a:lnSpc>
            </a:pPr>
            <a:r>
              <a:rPr lang="en-IE" sz="2800" b="1" smtClean="0"/>
              <a:t>Obligate anaerobes</a:t>
            </a:r>
            <a:r>
              <a:rPr lang="en-IE" sz="2800" smtClean="0"/>
              <a:t> can only respire in the absence of oxygen e.g. </a:t>
            </a:r>
            <a:r>
              <a:rPr lang="en-IE" sz="2800" i="1" smtClean="0"/>
              <a:t>Clostridium tetani</a:t>
            </a:r>
            <a:r>
              <a:rPr lang="en-IE" sz="2800" smtClean="0"/>
              <a:t> (causes tetanus)</a:t>
            </a:r>
            <a:endParaRPr lang="en-US" sz="2800" smtClean="0"/>
          </a:p>
        </p:txBody>
      </p:sp>
      <p:pic>
        <p:nvPicPr>
          <p:cNvPr id="45060" name="Picture 4" descr="Bioreacto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3652407" y="3941763"/>
            <a:ext cx="2296386" cy="2189162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5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35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35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 eaLnBrk="1" hangingPunct="1">
              <a:buFontTx/>
              <a:buAutoNum type="arabicPeriod" startAt="4"/>
            </a:pPr>
            <a:r>
              <a:rPr lang="en-IE" smtClean="0"/>
              <a:t>External Solute concentration</a:t>
            </a:r>
            <a:endParaRPr lang="en-US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smtClean="0"/>
              <a:t>Bacteria can gain or lose water by osmosis </a:t>
            </a:r>
          </a:p>
          <a:p>
            <a:pPr eaLnBrk="1" hangingPunct="1"/>
            <a:r>
              <a:rPr lang="en-IE" smtClean="0"/>
              <a:t>If the external solute concentration is</a:t>
            </a:r>
          </a:p>
          <a:p>
            <a:pPr eaLnBrk="1" hangingPunct="1">
              <a:buFont typeface="Wingdings" pitchFamily="2" charset="2"/>
              <a:buNone/>
            </a:pPr>
            <a:endParaRPr lang="en-IE" smtClean="0"/>
          </a:p>
          <a:p>
            <a:pPr lvl="1" eaLnBrk="1" hangingPunct="1"/>
            <a:r>
              <a:rPr lang="en-IE" smtClean="0"/>
              <a:t>higher than the bacterial cytoplasm water will move out of the bacteria (Dehydration) </a:t>
            </a:r>
          </a:p>
          <a:p>
            <a:pPr lvl="1" eaLnBrk="1" hangingPunct="1"/>
            <a:endParaRPr lang="en-IE" smtClean="0"/>
          </a:p>
          <a:p>
            <a:pPr lvl="1" eaLnBrk="1" hangingPunct="1"/>
            <a:r>
              <a:rPr lang="en-IE" smtClean="0"/>
              <a:t>Food preservation techniques are based on this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 eaLnBrk="1" hangingPunct="1">
              <a:buFontTx/>
              <a:buAutoNum type="arabicPeriod" startAt="4"/>
            </a:pPr>
            <a:r>
              <a:rPr lang="en-IE" smtClean="0"/>
              <a:t>External Solute concentration</a:t>
            </a:r>
            <a:endParaRPr lang="en-US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smtClean="0"/>
              <a:t>Bacteria can gain or lose water by osmosis </a:t>
            </a:r>
          </a:p>
          <a:p>
            <a:pPr eaLnBrk="1" hangingPunct="1"/>
            <a:r>
              <a:rPr lang="en-IE" smtClean="0"/>
              <a:t>If the external solute concentration is</a:t>
            </a:r>
          </a:p>
          <a:p>
            <a:pPr lvl="1" eaLnBrk="1" hangingPunct="1">
              <a:buFont typeface="Wingdings" pitchFamily="2" charset="2"/>
              <a:buNone/>
            </a:pPr>
            <a:endParaRPr lang="en-IE" smtClean="0"/>
          </a:p>
          <a:p>
            <a:pPr lvl="1" eaLnBrk="1" hangingPunct="1"/>
            <a:r>
              <a:rPr lang="en-IE" smtClean="0"/>
              <a:t>lower than the bacterial cytoplasm solute concentration water will enter the bacteria</a:t>
            </a:r>
          </a:p>
          <a:p>
            <a:pPr lvl="1" eaLnBrk="1" hangingPunct="1">
              <a:buFont typeface="Wingdings" pitchFamily="2" charset="2"/>
              <a:buNone/>
            </a:pPr>
            <a:endParaRPr lang="en-IE" smtClean="0"/>
          </a:p>
          <a:p>
            <a:pPr lvl="1" eaLnBrk="1" hangingPunct="1"/>
            <a:r>
              <a:rPr lang="en-IE" smtClean="0"/>
              <a:t>Cell wall will prevent bursting in most cases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 eaLnBrk="1" hangingPunct="1">
              <a:buFontTx/>
              <a:buAutoNum type="arabicPeriod" startAt="5"/>
            </a:pPr>
            <a:r>
              <a:rPr lang="en-IE" smtClean="0"/>
              <a:t>Pressure</a:t>
            </a:r>
            <a:endParaRPr lang="en-US" smtClean="0"/>
          </a:p>
        </p:txBody>
      </p:sp>
      <p:sp>
        <p:nvSpPr>
          <p:cNvPr id="345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smtClean="0"/>
              <a:t>The growth of most bacteria is inhibited by high pressures.</a:t>
            </a:r>
          </a:p>
          <a:p>
            <a:pPr eaLnBrk="1" hangingPunct="1"/>
            <a:r>
              <a:rPr lang="en-IE" smtClean="0"/>
              <a:t>Some bacteria can withstand high pressures. Pressure tolerant bacteria for use in bioreactors can be formed by genetic engineering techniques.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5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IE" smtClean="0"/>
              <a:t>Economic importance of bacteria</a:t>
            </a:r>
            <a:endParaRPr lang="en-US" smtClean="0"/>
          </a:p>
        </p:txBody>
      </p:sp>
      <p:sp>
        <p:nvSpPr>
          <p:cNvPr id="181256" name="Rectangle 8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391400" cy="4530725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en-IE" b="1" smtClean="0"/>
              <a:t>Beneficial bacteria</a:t>
            </a:r>
          </a:p>
          <a:p>
            <a:pPr marL="533400" indent="-533400" eaLnBrk="1" hangingPunct="1"/>
            <a:r>
              <a:rPr lang="en-IE" smtClean="0"/>
              <a:t>Bacteria such as </a:t>
            </a:r>
            <a:r>
              <a:rPr lang="en-IE" i="1" smtClean="0"/>
              <a:t>Lactobacillus</a:t>
            </a:r>
            <a:r>
              <a:rPr lang="en-IE" smtClean="0"/>
              <a:t> are used to convert milk to products such as cheese and yoghurt</a:t>
            </a:r>
          </a:p>
          <a:p>
            <a:pPr marL="533400" indent="-533400" eaLnBrk="1" hangingPunct="1"/>
            <a:r>
              <a:rPr lang="en-IE" smtClean="0"/>
              <a:t>Genetically modified bacteria e.g. </a:t>
            </a:r>
            <a:r>
              <a:rPr lang="en-IE" i="1" smtClean="0"/>
              <a:t>E. Coli </a:t>
            </a:r>
            <a:r>
              <a:rPr lang="en-IE" smtClean="0"/>
              <a:t>are used to make products such as insulin, enzymes, drugs, food flavourings and vitamins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1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1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1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IE" smtClean="0"/>
              <a:t>Economic importance of bacteria</a:t>
            </a:r>
            <a:endParaRPr lang="en-US" smtClean="0"/>
          </a:p>
        </p:txBody>
      </p:sp>
      <p:sp>
        <p:nvSpPr>
          <p:cNvPr id="183304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IE" b="1" smtClean="0"/>
              <a:t>Harmful bacteria</a:t>
            </a:r>
          </a:p>
          <a:p>
            <a:pPr marL="533400" indent="-533400" eaLnBrk="1" hangingPunct="1">
              <a:lnSpc>
                <a:spcPct val="80000"/>
              </a:lnSpc>
            </a:pPr>
            <a:r>
              <a:rPr lang="en-IE" smtClean="0"/>
              <a:t>Micro-organisms that cause disease are called </a:t>
            </a:r>
            <a:r>
              <a:rPr lang="en-IE" b="1" smtClean="0"/>
              <a:t>pathogens</a:t>
            </a:r>
            <a:r>
              <a:rPr lang="en-IE" smtClean="0"/>
              <a:t> </a:t>
            </a:r>
          </a:p>
          <a:p>
            <a:pPr marL="533400" indent="-533400" eaLnBrk="1" hangingPunct="1">
              <a:lnSpc>
                <a:spcPct val="80000"/>
              </a:lnSpc>
            </a:pPr>
            <a:r>
              <a:rPr lang="en-IE" i="1" smtClean="0"/>
              <a:t>E.g. Bacillus anthracis</a:t>
            </a:r>
            <a:r>
              <a:rPr lang="en-IE" smtClean="0"/>
              <a:t> causes anthrax in humans </a:t>
            </a:r>
          </a:p>
          <a:p>
            <a:pPr marL="533400" indent="-533400" eaLnBrk="1" hangingPunct="1">
              <a:lnSpc>
                <a:spcPct val="80000"/>
              </a:lnSpc>
            </a:pPr>
            <a:r>
              <a:rPr lang="en-IE" smtClean="0"/>
              <a:t>If they enter the body through a wound they can multiply and effect the nerves and activity of muscles</a:t>
            </a:r>
          </a:p>
          <a:p>
            <a:pPr marL="533400" indent="-533400" eaLnBrk="1" hangingPunct="1">
              <a:lnSpc>
                <a:spcPct val="80000"/>
              </a:lnSpc>
            </a:pPr>
            <a:r>
              <a:rPr lang="en-IE" smtClean="0"/>
              <a:t>Other bacterial diseases include tuberculosis, typhoid, cholera, diphtheria and brucellosis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3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33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33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33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33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0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4"/>
          <p:cNvSpPr>
            <a:spLocks noChangeArrowheads="1"/>
          </p:cNvSpPr>
          <p:nvPr/>
        </p:nvSpPr>
        <p:spPr bwMode="auto">
          <a:xfrm>
            <a:off x="609600" y="16764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GB" sz="2600" b="1"/>
              <a:t>Autotrophic</a:t>
            </a:r>
            <a:r>
              <a:rPr lang="en-GB" sz="2600"/>
              <a:t> – organisms which make their own food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endParaRPr lang="en-GB" sz="2600"/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GB" sz="2600" b="1"/>
              <a:t>Heterotrophic</a:t>
            </a:r>
            <a:r>
              <a:rPr lang="en-GB" sz="2600"/>
              <a:t> – organisms which take in food made by other organisms</a:t>
            </a:r>
            <a:endParaRPr lang="en-US" sz="2600"/>
          </a:p>
        </p:txBody>
      </p:sp>
      <p:sp>
        <p:nvSpPr>
          <p:cNvPr id="3277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IE" smtClean="0"/>
              <a:t>Autotrophic and Heterotrophic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IE" sz="3800" smtClean="0"/>
              <a:t>Beneficial and harmful bacteria</a:t>
            </a:r>
            <a:endParaRPr lang="en-US" sz="3800" smtClean="0"/>
          </a:p>
        </p:txBody>
      </p:sp>
      <p:sp>
        <p:nvSpPr>
          <p:cNvPr id="22733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914400" y="1600200"/>
            <a:ext cx="3814763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IE" sz="1800" b="1" smtClean="0"/>
              <a:t>	</a:t>
            </a:r>
            <a:r>
              <a:rPr lang="en-IE" sz="1800" b="1" smtClean="0">
                <a:solidFill>
                  <a:srgbClr val="F79C07"/>
                </a:solidFill>
                <a:latin typeface="Comic Sans MS" pitchFamily="66" charset="0"/>
              </a:rPr>
              <a:t>	</a:t>
            </a:r>
            <a:r>
              <a:rPr lang="en-IE" sz="1800" b="1" u="sng" smtClean="0">
                <a:solidFill>
                  <a:srgbClr val="F79C07"/>
                </a:solidFill>
                <a:latin typeface="Comic Sans MS" pitchFamily="66" charset="0"/>
              </a:rPr>
              <a:t>BENEFICIAL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IE" sz="1800" b="1" u="sng" smtClean="0">
              <a:solidFill>
                <a:srgbClr val="F79C07"/>
              </a:solidFill>
              <a:latin typeface="Comic Sans MS" pitchFamily="66" charset="0"/>
            </a:endParaRPr>
          </a:p>
          <a:p>
            <a:pPr eaLnBrk="1" hangingPunct="1"/>
            <a:r>
              <a:rPr lang="en-IE" sz="1800" smtClean="0">
                <a:solidFill>
                  <a:srgbClr val="F79C07"/>
                </a:solidFill>
                <a:latin typeface="Comic Sans MS" pitchFamily="66" charset="0"/>
              </a:rPr>
              <a:t>Lactobacillus converts milk to yoghurt and cheese</a:t>
            </a:r>
          </a:p>
          <a:p>
            <a:pPr eaLnBrk="1" hangingPunct="1"/>
            <a:r>
              <a:rPr lang="en-IE" sz="1800" smtClean="0">
                <a:solidFill>
                  <a:srgbClr val="F79C07"/>
                </a:solidFill>
                <a:latin typeface="Comic Sans MS" pitchFamily="66" charset="0"/>
              </a:rPr>
              <a:t>Antibiotics can be formed by some microorganisms</a:t>
            </a:r>
          </a:p>
          <a:p>
            <a:pPr eaLnBrk="1" hangingPunct="1"/>
            <a:r>
              <a:rPr lang="en-IE" sz="1800" smtClean="0">
                <a:solidFill>
                  <a:srgbClr val="F79C07"/>
                </a:solidFill>
                <a:latin typeface="Comic Sans MS" pitchFamily="66" charset="0"/>
              </a:rPr>
              <a:t>Bacteria in the colon help produce vitamins</a:t>
            </a:r>
          </a:p>
          <a:p>
            <a:pPr eaLnBrk="1" hangingPunct="1"/>
            <a:r>
              <a:rPr lang="en-IE" sz="1800" smtClean="0">
                <a:solidFill>
                  <a:srgbClr val="F79C07"/>
                </a:solidFill>
                <a:latin typeface="Comic Sans MS" pitchFamily="66" charset="0"/>
              </a:rPr>
              <a:t>G.M.O.’s are used to make insulin and other useful compounds</a:t>
            </a:r>
          </a:p>
          <a:p>
            <a:pPr eaLnBrk="1" hangingPunct="1"/>
            <a:r>
              <a:rPr lang="en-IE" sz="1800" smtClean="0">
                <a:solidFill>
                  <a:srgbClr val="F79C07"/>
                </a:solidFill>
                <a:latin typeface="Comic Sans MS" pitchFamily="66" charset="0"/>
              </a:rPr>
              <a:t>Bacteria are active in the Carbon and Nitrogen Cycles</a:t>
            </a:r>
            <a:endParaRPr lang="en-US" sz="1800" smtClean="0">
              <a:solidFill>
                <a:srgbClr val="F79C07"/>
              </a:solidFill>
              <a:latin typeface="Comic Sans MS" pitchFamily="66" charset="0"/>
            </a:endParaRPr>
          </a:p>
        </p:txBody>
      </p:sp>
      <p:sp>
        <p:nvSpPr>
          <p:cNvPr id="22733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872038" y="1600200"/>
            <a:ext cx="3814762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IE" sz="1800" smtClean="0"/>
              <a:t>		</a:t>
            </a:r>
            <a:r>
              <a:rPr lang="en-IE" sz="1800" b="1" u="sng" smtClean="0">
                <a:solidFill>
                  <a:schemeClr val="accent2"/>
                </a:solidFill>
                <a:latin typeface="Batang" pitchFamily="18" charset="-127"/>
              </a:rPr>
              <a:t>HARMFUL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IE" sz="1800" b="1" u="sng" smtClean="0">
              <a:solidFill>
                <a:schemeClr val="accent2"/>
              </a:solidFill>
              <a:latin typeface="Batang" pitchFamily="18" charset="-127"/>
            </a:endParaRPr>
          </a:p>
          <a:p>
            <a:pPr eaLnBrk="1" hangingPunct="1">
              <a:lnSpc>
                <a:spcPct val="90000"/>
              </a:lnSpc>
            </a:pPr>
            <a:r>
              <a:rPr lang="en-IE" sz="1800" smtClean="0">
                <a:solidFill>
                  <a:schemeClr val="accent2"/>
                </a:solidFill>
                <a:latin typeface="Batang" pitchFamily="18" charset="-127"/>
              </a:rPr>
              <a:t>Pathogenic Bacteria can cause  diseases in humans and animals.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IE" sz="1800" smtClean="0">
              <a:solidFill>
                <a:schemeClr val="accent2"/>
              </a:solidFill>
              <a:latin typeface="Batang" pitchFamily="18" charset="-127"/>
            </a:endParaRPr>
          </a:p>
          <a:p>
            <a:pPr eaLnBrk="1" hangingPunct="1">
              <a:lnSpc>
                <a:spcPct val="90000"/>
              </a:lnSpc>
            </a:pPr>
            <a:r>
              <a:rPr lang="en-IE" sz="1800" smtClean="0">
                <a:solidFill>
                  <a:schemeClr val="accent2"/>
                </a:solidFill>
                <a:latin typeface="Batang" pitchFamily="18" charset="-127"/>
              </a:rPr>
              <a:t>Pathogenic Bacteria can cause  diseases in plants.</a:t>
            </a:r>
          </a:p>
          <a:p>
            <a:pPr eaLnBrk="1" hangingPunct="1">
              <a:lnSpc>
                <a:spcPct val="90000"/>
              </a:lnSpc>
            </a:pPr>
            <a:endParaRPr lang="en-IE" sz="1800" smtClean="0">
              <a:solidFill>
                <a:schemeClr val="accent2"/>
              </a:solidFill>
              <a:latin typeface="Batang" pitchFamily="18" charset="-127"/>
            </a:endParaRPr>
          </a:p>
          <a:p>
            <a:pPr eaLnBrk="1" hangingPunct="1">
              <a:lnSpc>
                <a:spcPct val="90000"/>
              </a:lnSpc>
            </a:pPr>
            <a:r>
              <a:rPr lang="en-IE" sz="1800" smtClean="0">
                <a:solidFill>
                  <a:schemeClr val="accent2"/>
                </a:solidFill>
                <a:latin typeface="Batang" pitchFamily="18" charset="-127"/>
              </a:rPr>
              <a:t>Bacteria can cause food spoilage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IE" sz="1800" smtClean="0">
              <a:solidFill>
                <a:schemeClr val="accent2"/>
              </a:solidFill>
              <a:latin typeface="Batang" pitchFamily="18" charset="-127"/>
            </a:endParaRPr>
          </a:p>
          <a:p>
            <a:pPr eaLnBrk="1" hangingPunct="1">
              <a:lnSpc>
                <a:spcPct val="90000"/>
              </a:lnSpc>
            </a:pPr>
            <a:r>
              <a:rPr lang="en-IE" sz="1800" smtClean="0">
                <a:solidFill>
                  <a:schemeClr val="accent2"/>
                </a:solidFill>
                <a:latin typeface="Batang" pitchFamily="18" charset="-127"/>
              </a:rPr>
              <a:t>Bacteria can cause tooth decay.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IE" sz="1800" b="1" u="sng" smtClean="0">
              <a:solidFill>
                <a:schemeClr val="accent2"/>
              </a:solidFill>
              <a:latin typeface="Batang" pitchFamily="18" charset="-127"/>
            </a:endParaRPr>
          </a:p>
          <a:p>
            <a:pPr eaLnBrk="1" hangingPunct="1">
              <a:lnSpc>
                <a:spcPct val="90000"/>
              </a:lnSpc>
            </a:pPr>
            <a:endParaRPr lang="en-US" sz="1800" b="1" u="sng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7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7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27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273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73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273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273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build="p"/>
      <p:bldP spid="22733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IE" smtClean="0"/>
              <a:t>Autotrophic Bacteria</a:t>
            </a:r>
            <a:endParaRPr lang="en-US" smtClean="0"/>
          </a:p>
        </p:txBody>
      </p:sp>
      <p:sp>
        <p:nvSpPr>
          <p:cNvPr id="3379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IE" b="1" smtClean="0"/>
              <a:t>Photosynthetic bacteria</a:t>
            </a:r>
          </a:p>
          <a:p>
            <a:pPr eaLnBrk="1" hangingPunct="1"/>
            <a:r>
              <a:rPr lang="en-IE" smtClean="0"/>
              <a:t>Use light energy to make food</a:t>
            </a:r>
          </a:p>
          <a:p>
            <a:pPr eaLnBrk="1" hangingPunct="1"/>
            <a:r>
              <a:rPr lang="en-IE" smtClean="0"/>
              <a:t>E.g. purple sulphur bacteria</a:t>
            </a:r>
            <a:endParaRPr lang="en-US" smtClean="0"/>
          </a:p>
        </p:txBody>
      </p:sp>
      <p:pic>
        <p:nvPicPr>
          <p:cNvPr id="33796" name="Picture 7" descr="purple sulphu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103541" y="2767167"/>
            <a:ext cx="3356517" cy="2196790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IE" smtClean="0"/>
              <a:t>Autotrophic Bacteria</a:t>
            </a:r>
            <a:endParaRPr lang="en-US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IE" b="1" smtClean="0"/>
              <a:t>Chemosynthetic bacteria</a:t>
            </a:r>
          </a:p>
          <a:p>
            <a:pPr eaLnBrk="1" hangingPunct="1"/>
            <a:r>
              <a:rPr lang="en-IE" smtClean="0"/>
              <a:t>Use energy from chemical reactions to make food</a:t>
            </a:r>
          </a:p>
          <a:p>
            <a:pPr eaLnBrk="1" hangingPunct="1"/>
            <a:r>
              <a:rPr lang="en-IE" smtClean="0"/>
              <a:t>E.g. Nitrifying bacteria that convert ammonia to nitrates in the nitrogen cycle</a:t>
            </a:r>
          </a:p>
        </p:txBody>
      </p:sp>
      <p:pic>
        <p:nvPicPr>
          <p:cNvPr id="34820" name="Picture 6" descr="Root nodule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252196" y="1600200"/>
            <a:ext cx="3059207" cy="4530725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IE" smtClean="0"/>
              <a:t>Heterotrophic Bacteria</a:t>
            </a:r>
            <a:endParaRPr lang="en-US" smtClean="0"/>
          </a:p>
        </p:txBody>
      </p:sp>
      <p:sp>
        <p:nvSpPr>
          <p:cNvPr id="3584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IE" b="1" smtClean="0"/>
              <a:t>Saprophytic Bacteria</a:t>
            </a:r>
          </a:p>
          <a:p>
            <a:pPr eaLnBrk="1" hangingPunct="1"/>
            <a:r>
              <a:rPr lang="en-IE" smtClean="0"/>
              <a:t>Live off dead organic matter</a:t>
            </a:r>
          </a:p>
          <a:p>
            <a:pPr eaLnBrk="1" hangingPunct="1"/>
            <a:r>
              <a:rPr lang="en-IE" smtClean="0"/>
              <a:t>E.g. bacteria of decay in the soil</a:t>
            </a:r>
            <a:endParaRPr lang="en-US" smtClean="0"/>
          </a:p>
        </p:txBody>
      </p:sp>
      <p:pic>
        <p:nvPicPr>
          <p:cNvPr id="35844" name="Picture 9" descr="bacteria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76800" y="2579140"/>
            <a:ext cx="3810000" cy="2572845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IE" smtClean="0"/>
              <a:t>Heterotrophic Bacteria</a:t>
            </a:r>
            <a:endParaRPr lang="en-US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IE" b="1" smtClean="0"/>
              <a:t>Parasitic Bacteria</a:t>
            </a:r>
          </a:p>
          <a:p>
            <a:pPr eaLnBrk="1" hangingPunct="1"/>
            <a:r>
              <a:rPr lang="en-IE" smtClean="0"/>
              <a:t>Take food from live host</a:t>
            </a:r>
          </a:p>
          <a:p>
            <a:pPr eaLnBrk="1" hangingPunct="1"/>
            <a:r>
              <a:rPr lang="en-IE" smtClean="0"/>
              <a:t>Some cause diseases</a:t>
            </a:r>
          </a:p>
          <a:p>
            <a:pPr eaLnBrk="1" hangingPunct="1"/>
            <a:r>
              <a:rPr lang="en-IE" i="1" smtClean="0"/>
              <a:t>E.g. Bacillus anthracis</a:t>
            </a:r>
          </a:p>
          <a:p>
            <a:pPr eaLnBrk="1" hangingPunct="1">
              <a:buFont typeface="Wingdings" pitchFamily="2" charset="2"/>
              <a:buNone/>
            </a:pPr>
            <a:r>
              <a:rPr lang="en-IE" i="1" smtClean="0"/>
              <a:t>	</a:t>
            </a:r>
            <a:r>
              <a:rPr lang="en-IE" smtClean="0"/>
              <a:t>causes anthrax</a:t>
            </a:r>
            <a:endParaRPr lang="en-US" i="1" smtClean="0"/>
          </a:p>
        </p:txBody>
      </p:sp>
      <p:pic>
        <p:nvPicPr>
          <p:cNvPr id="36868" name="Picture 5" descr="Bacillus anthracis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5160198" y="1600200"/>
            <a:ext cx="3243204" cy="2189163"/>
          </a:xfrm>
          <a:noFill/>
        </p:spPr>
      </p:pic>
      <p:pic>
        <p:nvPicPr>
          <p:cNvPr id="36869" name="Picture 7" descr="anthrax skin lesion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5181600" y="3919538"/>
            <a:ext cx="3276600" cy="2181225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8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IE" smtClean="0"/>
              <a:t>Bacterial Nutrition</a:t>
            </a:r>
            <a:endParaRPr lang="en-US" smtClean="0"/>
          </a:p>
        </p:txBody>
      </p:sp>
      <p:graphicFrame>
        <p:nvGraphicFramePr>
          <p:cNvPr id="3074" name="Organization Chart 5"/>
          <p:cNvGraphicFramePr>
            <a:graphicFrameLocks/>
          </p:cNvGraphicFramePr>
          <p:nvPr>
            <p:ph idx="1"/>
          </p:nvPr>
        </p:nvGraphicFramePr>
        <p:xfrm>
          <a:off x="838200" y="1828800"/>
          <a:ext cx="3657600" cy="4495800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  <p:graphicFrame>
        <p:nvGraphicFramePr>
          <p:cNvPr id="3081" name="Organization Chart 15"/>
          <p:cNvGraphicFramePr>
            <a:graphicFrameLocks/>
          </p:cNvGraphicFramePr>
          <p:nvPr>
            <p:ph sz="half" idx="4294967295"/>
          </p:nvPr>
        </p:nvGraphicFramePr>
        <p:xfrm>
          <a:off x="5410200" y="1828800"/>
          <a:ext cx="3733800" cy="4487863"/>
        </p:xfrm>
        <a:graphic>
          <a:graphicData uri="http://schemas.openxmlformats.org/drawingml/2006/compatibility">
            <com:legacyDrawing xmlns:com="http://schemas.openxmlformats.org/drawingml/2006/compatibility" spid="_x0000_s103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en-IE" sz="3800" smtClean="0"/>
              <a:t>Factors affecting the growth of bacteria</a:t>
            </a:r>
            <a:endParaRPr lang="en-US" sz="3800" smtClean="0"/>
          </a:p>
        </p:txBody>
      </p:sp>
      <p:sp>
        <p:nvSpPr>
          <p:cNvPr id="38915" name="Rectangle 1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IE" smtClean="0"/>
              <a:t>For the maximum growth rate bacteria must have access to a food source and the conditions of their environment must be monitored closely</a:t>
            </a:r>
            <a:endParaRPr lang="en-US" smtClean="0"/>
          </a:p>
        </p:txBody>
      </p:sp>
      <p:pic>
        <p:nvPicPr>
          <p:cNvPr id="38916" name="Picture 16" descr="Streak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76800" y="2431284"/>
            <a:ext cx="3810000" cy="2868557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en-IE" sz="3800" smtClean="0"/>
              <a:t>Factors affecting the growth of bacteria</a:t>
            </a:r>
            <a:endParaRPr lang="en-US" sz="380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5257800" cy="4530725"/>
          </a:xfrm>
        </p:spPr>
        <p:txBody>
          <a:bodyPr/>
          <a:lstStyle/>
          <a:p>
            <a:pPr eaLnBrk="1" hangingPunct="1"/>
            <a:r>
              <a:rPr lang="en-IE" sz="2400" smtClean="0"/>
              <a:t>Too much or too little of any of the following factors will slow down the growth of bacteria:</a:t>
            </a:r>
          </a:p>
          <a:p>
            <a:pPr eaLnBrk="1" hangingPunct="1"/>
            <a:endParaRPr lang="en-IE" sz="2400" b="1" smtClean="0"/>
          </a:p>
          <a:p>
            <a:pPr eaLnBrk="1" hangingPunct="1"/>
            <a:r>
              <a:rPr lang="en-IE" sz="2400" smtClean="0"/>
              <a:t>	Temperature</a:t>
            </a:r>
          </a:p>
          <a:p>
            <a:pPr eaLnBrk="1" hangingPunct="1"/>
            <a:r>
              <a:rPr lang="en-IE" sz="2400" smtClean="0"/>
              <a:t>	Oxygen concentration</a:t>
            </a:r>
          </a:p>
          <a:p>
            <a:pPr eaLnBrk="1" hangingPunct="1"/>
            <a:r>
              <a:rPr lang="en-IE" sz="2400" smtClean="0"/>
              <a:t>	pH</a:t>
            </a:r>
          </a:p>
          <a:p>
            <a:pPr eaLnBrk="1" hangingPunct="1"/>
            <a:r>
              <a:rPr lang="en-IE" sz="2400" smtClean="0"/>
              <a:t>	External solute concentration</a:t>
            </a:r>
          </a:p>
          <a:p>
            <a:pPr eaLnBrk="1" hangingPunct="1"/>
            <a:r>
              <a:rPr lang="en-IE" sz="2400" smtClean="0"/>
              <a:t>	Pressure</a:t>
            </a:r>
            <a:endParaRPr lang="en-US" sz="2400" smtClean="0"/>
          </a:p>
        </p:txBody>
      </p:sp>
      <p:pic>
        <p:nvPicPr>
          <p:cNvPr id="39940" name="Picture 4" descr="Streak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76800" y="2431284"/>
            <a:ext cx="3810000" cy="2868557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541</Words>
  <Application>Microsoft Office PowerPoint</Application>
  <PresentationFormat>On-screen Show (4:3)</PresentationFormat>
  <Paragraphs>138</Paragraphs>
  <Slides>21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Bacterial Nutrition and ECONOMIC IMPORTANCE   DR.SONAL MISHRA</vt:lpstr>
      <vt:lpstr>Autotrophic and Heterotrophic</vt:lpstr>
      <vt:lpstr>Autotrophic Bacteria</vt:lpstr>
      <vt:lpstr>Autotrophic Bacteria</vt:lpstr>
      <vt:lpstr>Heterotrophic Bacteria</vt:lpstr>
      <vt:lpstr>Heterotrophic Bacteria</vt:lpstr>
      <vt:lpstr>Bacterial Nutrition</vt:lpstr>
      <vt:lpstr>Factors affecting the growth of bacteria</vt:lpstr>
      <vt:lpstr>Factors affecting the growth of bacteria</vt:lpstr>
      <vt:lpstr>Slide 10</vt:lpstr>
      <vt:lpstr>Temperature</vt:lpstr>
      <vt:lpstr>pH</vt:lpstr>
      <vt:lpstr>Oxygen concentration</vt:lpstr>
      <vt:lpstr>Oxygen concentration</vt:lpstr>
      <vt:lpstr>External Solute concentration</vt:lpstr>
      <vt:lpstr>External Solute concentration</vt:lpstr>
      <vt:lpstr>Pressure</vt:lpstr>
      <vt:lpstr>Economic importance of bacteria</vt:lpstr>
      <vt:lpstr>Economic importance of bacteria</vt:lpstr>
      <vt:lpstr>Beneficial and harmful bacteria</vt:lpstr>
      <vt:lpstr>THANKS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Autotrophic and Heterotrophic</dc:title>
  <dc:creator>DR.SONAL MISHRA</dc:creator>
  <cp:lastModifiedBy>DR.SONAL MISHRA</cp:lastModifiedBy>
  <cp:revision>3</cp:revision>
  <dcterms:created xsi:type="dcterms:W3CDTF">2006-08-16T00:00:00Z</dcterms:created>
  <dcterms:modified xsi:type="dcterms:W3CDTF">2026-06-25T05:12:42Z</dcterms:modified>
</cp:coreProperties>
</file>